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sldIdLst>
    <p:sldId id="256" r:id="rId2"/>
    <p:sldId id="258" r:id="rId3"/>
    <p:sldId id="257" r:id="rId4"/>
    <p:sldId id="260" r:id="rId5"/>
    <p:sldId id="263" r:id="rId6"/>
    <p:sldId id="264" r:id="rId7"/>
    <p:sldId id="265" r:id="rId8"/>
    <p:sldId id="270" r:id="rId9"/>
    <p:sldId id="267" r:id="rId10"/>
    <p:sldId id="268"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248"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Thomas:Documents:Microsoft%20User%20Data:Office%202011%20AutoRecovery:Project%20(version%201).xlsb"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Proportions</a:t>
            </a:r>
            <a:r>
              <a:rPr lang="en-US" baseline="0"/>
              <a:t> of Headphone-Wearers</a:t>
            </a:r>
            <a:endParaRPr lang="en-US"/>
          </a:p>
        </c:rich>
      </c:tx>
      <c:layout/>
      <c:overlay val="0"/>
    </c:title>
    <c:autoTitleDeleted val="0"/>
    <c:plotArea>
      <c:layout/>
      <c:pieChart>
        <c:varyColors val="1"/>
        <c:ser>
          <c:idx val="0"/>
          <c:order val="0"/>
          <c:tx>
            <c:strRef>
              <c:f>Sheet1!$G$32</c:f>
              <c:strCache>
                <c:ptCount val="1"/>
                <c:pt idx="0">
                  <c:v>Proportions</c:v>
                </c:pt>
              </c:strCache>
            </c:strRef>
          </c:tx>
          <c:cat>
            <c:strRef>
              <c:f>Sheet1!$F$33:$F$37</c:f>
              <c:strCache>
                <c:ptCount val="5"/>
                <c:pt idx="0">
                  <c:v>Skybridge</c:v>
                </c:pt>
                <c:pt idx="1">
                  <c:v>MC</c:v>
                </c:pt>
                <c:pt idx="2">
                  <c:v>Gardens</c:v>
                </c:pt>
                <c:pt idx="3">
                  <c:v>Hart</c:v>
                </c:pt>
                <c:pt idx="4">
                  <c:v>Smith Building</c:v>
                </c:pt>
              </c:strCache>
            </c:strRef>
          </c:cat>
          <c:val>
            <c:numRef>
              <c:f>Sheet1!$G$33:$G$37</c:f>
              <c:numCache>
                <c:formatCode>0.0000</c:formatCode>
                <c:ptCount val="5"/>
                <c:pt idx="0">
                  <c:v>0.173228346456693</c:v>
                </c:pt>
                <c:pt idx="1">
                  <c:v>0.186878727634195</c:v>
                </c:pt>
                <c:pt idx="2">
                  <c:v>0.240837696335079</c:v>
                </c:pt>
                <c:pt idx="3">
                  <c:v>0.306358381502891</c:v>
                </c:pt>
                <c:pt idx="4">
                  <c:v>0.230769230769231</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zero"/>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Our guess</c:v>
                </c:pt>
              </c:strCache>
            </c:strRef>
          </c:tx>
          <c:invertIfNegative val="0"/>
          <c:cat>
            <c:strRef>
              <c:f>Sheet1!$A$2</c:f>
              <c:strCache>
                <c:ptCount val="1"/>
                <c:pt idx="0">
                  <c:v>People wearing headphones</c:v>
                </c:pt>
              </c:strCache>
            </c:strRef>
          </c:cat>
          <c:val>
            <c:numRef>
              <c:f>Sheet1!$B$2</c:f>
              <c:numCache>
                <c:formatCode>0%</c:formatCode>
                <c:ptCount val="1"/>
                <c:pt idx="0">
                  <c:v>0.5</c:v>
                </c:pt>
              </c:numCache>
            </c:numRef>
          </c:val>
        </c:ser>
        <c:ser>
          <c:idx val="1"/>
          <c:order val="1"/>
          <c:tx>
            <c:strRef>
              <c:f>Sheet1!$C$1</c:f>
              <c:strCache>
                <c:ptCount val="1"/>
                <c:pt idx="0">
                  <c:v>Actual number</c:v>
                </c:pt>
              </c:strCache>
            </c:strRef>
          </c:tx>
          <c:invertIfNegative val="0"/>
          <c:cat>
            <c:strRef>
              <c:f>Sheet1!$A$2</c:f>
              <c:strCache>
                <c:ptCount val="1"/>
                <c:pt idx="0">
                  <c:v>People wearing headphones</c:v>
                </c:pt>
              </c:strCache>
            </c:strRef>
          </c:cat>
          <c:val>
            <c:numRef>
              <c:f>Sheet1!$C$2</c:f>
              <c:numCache>
                <c:formatCode>0%</c:formatCode>
                <c:ptCount val="1"/>
                <c:pt idx="0">
                  <c:v>0.2</c:v>
                </c:pt>
              </c:numCache>
            </c:numRef>
          </c:val>
        </c:ser>
        <c:dLbls>
          <c:showLegendKey val="0"/>
          <c:showVal val="0"/>
          <c:showCatName val="0"/>
          <c:showSerName val="0"/>
          <c:showPercent val="0"/>
          <c:showBubbleSize val="0"/>
        </c:dLbls>
        <c:gapWidth val="150"/>
        <c:axId val="-2119941192"/>
        <c:axId val="-2119938216"/>
      </c:barChart>
      <c:catAx>
        <c:axId val="-2119941192"/>
        <c:scaling>
          <c:orientation val="minMax"/>
        </c:scaling>
        <c:delete val="0"/>
        <c:axPos val="b"/>
        <c:majorTickMark val="out"/>
        <c:minorTickMark val="none"/>
        <c:tickLblPos val="nextTo"/>
        <c:crossAx val="-2119938216"/>
        <c:crosses val="autoZero"/>
        <c:auto val="1"/>
        <c:lblAlgn val="ctr"/>
        <c:lblOffset val="100"/>
        <c:noMultiLvlLbl val="0"/>
      </c:catAx>
      <c:valAx>
        <c:axId val="-2119938216"/>
        <c:scaling>
          <c:orientation val="minMax"/>
        </c:scaling>
        <c:delete val="0"/>
        <c:axPos val="l"/>
        <c:majorGridlines/>
        <c:numFmt formatCode="0%" sourceLinked="1"/>
        <c:majorTickMark val="out"/>
        <c:minorTickMark val="none"/>
        <c:tickLblPos val="nextTo"/>
        <c:crossAx val="-211994119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20A633-FD1A-4B23-93CF-76D0DEF8B757}" type="datetimeFigureOut">
              <a:rPr lang="en-US" smtClean="0"/>
              <a:pPr/>
              <a:t>2/28/14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F8D1DA-D152-462E-9125-FA0F1855EA2E}" type="slidenum">
              <a:rPr lang="en-US" smtClean="0"/>
              <a:pPr/>
              <a:t>‹#›</a:t>
            </a:fld>
            <a:endParaRPr lang="en-US"/>
          </a:p>
        </p:txBody>
      </p:sp>
    </p:spTree>
    <p:extLst>
      <p:ext uri="{BB962C8B-B14F-4D97-AF65-F5344CB8AC3E}">
        <p14:creationId xmlns:p14="http://schemas.microsoft.com/office/powerpoint/2010/main" val="495822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4F8D1DA-D152-462E-9125-FA0F1855EA2E}"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4F8D1DA-D152-462E-9125-FA0F1855EA2E}"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4F8D1DA-D152-462E-9125-FA0F1855EA2E}"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3937380-1A5F-472E-A212-38D5AE2B029D}" type="datetimeFigureOut">
              <a:rPr lang="en-US" smtClean="0"/>
              <a:pPr/>
              <a:t>2/28/14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B2D01E1-2EEB-47A0-B63E-DEC09A954433}"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937380-1A5F-472E-A212-38D5AE2B029D}" type="datetimeFigureOut">
              <a:rPr lang="en-US" smtClean="0"/>
              <a:pPr/>
              <a:t>2/28/14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D01E1-2EEB-47A0-B63E-DEC09A95443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B2D01E1-2EEB-47A0-B63E-DEC09A954433}"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937380-1A5F-472E-A212-38D5AE2B029D}" type="datetimeFigureOut">
              <a:rPr lang="en-US" smtClean="0"/>
              <a:pPr/>
              <a:t>2/28/14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3937380-1A5F-472E-A212-38D5AE2B029D}" type="datetimeFigureOut">
              <a:rPr lang="en-US" smtClean="0"/>
              <a:pPr/>
              <a:t>2/28/14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B2D01E1-2EEB-47A0-B63E-DEC09A954433}"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23937380-1A5F-472E-A212-38D5AE2B029D}" type="datetimeFigureOut">
              <a:rPr lang="en-US" smtClean="0"/>
              <a:pPr/>
              <a:t>2/28/14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B2D01E1-2EEB-47A0-B63E-DEC09A954433}"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23937380-1A5F-472E-A212-38D5AE2B029D}" type="datetimeFigureOut">
              <a:rPr lang="en-US" smtClean="0"/>
              <a:pPr/>
              <a:t>2/28/14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2D01E1-2EEB-47A0-B63E-DEC09A954433}"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3937380-1A5F-472E-A212-38D5AE2B029D}" type="datetimeFigureOut">
              <a:rPr lang="en-US" smtClean="0"/>
              <a:pPr/>
              <a:t>2/28/14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B2D01E1-2EEB-47A0-B63E-DEC09A954433}"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937380-1A5F-472E-A212-38D5AE2B029D}" type="datetimeFigureOut">
              <a:rPr lang="en-US" smtClean="0"/>
              <a:pPr/>
              <a:t>2/28/14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B2D01E1-2EEB-47A0-B63E-DEC09A95443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3937380-1A5F-472E-A212-38D5AE2B029D}" type="datetimeFigureOut">
              <a:rPr lang="en-US" smtClean="0"/>
              <a:pPr/>
              <a:t>2/28/14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B2D01E1-2EEB-47A0-B63E-DEC09A95443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B2D01E1-2EEB-47A0-B63E-DEC09A954433}"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3937380-1A5F-472E-A212-38D5AE2B029D}" type="datetimeFigureOut">
              <a:rPr lang="en-US" smtClean="0"/>
              <a:pPr/>
              <a:t>2/28/14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B2D01E1-2EEB-47A0-B63E-DEC09A954433}"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23937380-1A5F-472E-A212-38D5AE2B029D}" type="datetimeFigureOut">
              <a:rPr lang="en-US" smtClean="0"/>
              <a:pPr/>
              <a:t>2/28/14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3937380-1A5F-472E-A212-38D5AE2B029D}" type="datetimeFigureOut">
              <a:rPr lang="en-US" smtClean="0"/>
              <a:pPr/>
              <a:t>2/28/14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B2D01E1-2EEB-47A0-B63E-DEC09A954433}"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chart" Target="../charts/char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3.jpeg"/><Relationship Id="rId3"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 Id="rId3"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6.png"/><Relationship Id="rId3"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chart" Target="../charts/char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Headphone Experiment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Action Need to be Taken?</a:t>
            </a:r>
            <a:endParaRPr lang="en-US" dirty="0"/>
          </a:p>
        </p:txBody>
      </p:sp>
      <p:sp>
        <p:nvSpPr>
          <p:cNvPr id="3" name="Content Placeholder 2"/>
          <p:cNvSpPr>
            <a:spLocks noGrp="1"/>
          </p:cNvSpPr>
          <p:nvPr>
            <p:ph sz="half" idx="1"/>
          </p:nvPr>
        </p:nvSpPr>
        <p:spPr>
          <a:xfrm>
            <a:off x="4800600" y="1524000"/>
            <a:ext cx="4038600" cy="4681728"/>
          </a:xfrm>
        </p:spPr>
        <p:txBody>
          <a:bodyPr>
            <a:normAutofit/>
          </a:bodyPr>
          <a:lstStyle/>
          <a:p>
            <a:r>
              <a:rPr lang="en-US" sz="2800" dirty="0" smtClean="0">
                <a:solidFill>
                  <a:schemeClr val="bg2">
                    <a:lumMod val="25000"/>
                  </a:schemeClr>
                </a:solidFill>
              </a:rPr>
              <a:t>Our original thought was that about half of the people on campus would be found to be wearing headphones. But as we collected the data we were surprised to see that number was more like 20%. </a:t>
            </a:r>
          </a:p>
        </p:txBody>
      </p:sp>
      <p:graphicFrame>
        <p:nvGraphicFramePr>
          <p:cNvPr id="5" name="Content Placeholder 4"/>
          <p:cNvGraphicFramePr>
            <a:graphicFrameLocks noGrp="1"/>
          </p:cNvGraphicFramePr>
          <p:nvPr>
            <p:ph sz="half" idx="2"/>
          </p:nvPr>
        </p:nvGraphicFramePr>
        <p:xfrm>
          <a:off x="381000" y="1524000"/>
          <a:ext cx="4038600" cy="46815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2"/>
          </p:nvPr>
        </p:nvSpPr>
        <p:spPr>
          <a:xfrm>
            <a:off x="381000" y="914400"/>
            <a:ext cx="2362200" cy="5211763"/>
          </a:xfrm>
        </p:spPr>
        <p:txBody>
          <a:bodyPr>
            <a:normAutofit/>
          </a:bodyPr>
          <a:lstStyle/>
          <a:p>
            <a:r>
              <a:rPr lang="en-US" sz="2400" dirty="0" smtClean="0"/>
              <a:t>If you are one of those advocates for not closing yourself off from others, you will be pleased to see that dramatic difference. Therefore at this time no action needs to be taken.</a:t>
            </a:r>
          </a:p>
          <a:p>
            <a:endParaRPr lang="en-US" dirty="0"/>
          </a:p>
        </p:txBody>
      </p:sp>
      <p:pic>
        <p:nvPicPr>
          <p:cNvPr id="8" name="Content Placeholder 7" descr="happy.jpg"/>
          <p:cNvPicPr>
            <a:picLocks noGrp="1" noChangeAspect="1"/>
          </p:cNvPicPr>
          <p:nvPr>
            <p:ph sz="quarter" idx="1"/>
          </p:nvPr>
        </p:nvPicPr>
        <p:blipFill>
          <a:blip r:embed="rId2" cstate="print"/>
          <a:stretch>
            <a:fillRect/>
          </a:stretch>
        </p:blipFill>
        <p:spPr>
          <a:xfrm>
            <a:off x="3429000" y="990600"/>
            <a:ext cx="5091710" cy="4678281"/>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1676400"/>
            <a:ext cx="8461248" cy="732974"/>
          </a:xfrm>
        </p:spPr>
        <p:txBody>
          <a:bodyPr/>
          <a:lstStyle/>
          <a:p>
            <a:pPr algn="ctr"/>
            <a:r>
              <a:rPr lang="en-US" sz="1800" dirty="0"/>
              <a:t>What is the proportion of students that wear headphones while walking on campus?</a:t>
            </a:r>
          </a:p>
          <a:p>
            <a:endParaRPr lang="en-US" dirty="0"/>
          </a:p>
        </p:txBody>
      </p:sp>
      <p:pic>
        <p:nvPicPr>
          <p:cNvPr id="7" name="Content Placeholder 6" descr="Walking.jpg"/>
          <p:cNvPicPr>
            <a:picLocks noGrp="1" noChangeAspect="1"/>
          </p:cNvPicPr>
          <p:nvPr>
            <p:ph sz="quarter" idx="2"/>
          </p:nvPr>
        </p:nvPicPr>
        <p:blipFill>
          <a:blip r:embed="rId2" cstate="print"/>
          <a:stretch>
            <a:fillRect/>
          </a:stretch>
        </p:blipFill>
        <p:spPr>
          <a:xfrm>
            <a:off x="301625" y="3021659"/>
            <a:ext cx="4041775" cy="2718094"/>
          </a:xfrm>
        </p:spPr>
      </p:pic>
      <p:pic>
        <p:nvPicPr>
          <p:cNvPr id="8" name="Content Placeholder 7" descr="headphones.jpg"/>
          <p:cNvPicPr>
            <a:picLocks noGrp="1" noChangeAspect="1"/>
          </p:cNvPicPr>
          <p:nvPr>
            <p:ph sz="quarter" idx="4"/>
          </p:nvPr>
        </p:nvPicPr>
        <p:blipFill>
          <a:blip r:embed="rId3" cstate="print"/>
          <a:stretch>
            <a:fillRect/>
          </a:stretch>
        </p:blipFill>
        <p:spPr>
          <a:xfrm>
            <a:off x="4800600" y="3246437"/>
            <a:ext cx="4038600" cy="2271713"/>
          </a:xfrm>
        </p:spPr>
      </p:pic>
      <p:sp>
        <p:nvSpPr>
          <p:cNvPr id="6" name="Title 5"/>
          <p:cNvSpPr>
            <a:spLocks noGrp="1"/>
          </p:cNvSpPr>
          <p:nvPr>
            <p:ph type="title"/>
          </p:nvPr>
        </p:nvSpPr>
        <p:spPr/>
        <p:txBody>
          <a:bodyPr>
            <a:normAutofit/>
          </a:bodyPr>
          <a:lstStyle/>
          <a:p>
            <a:r>
              <a:rPr lang="en-US" dirty="0" smtClean="0"/>
              <a:t>Research Question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Design the Study</a:t>
            </a:r>
            <a:endParaRPr lang="en-US" dirty="0"/>
          </a:p>
        </p:txBody>
      </p:sp>
      <p:sp>
        <p:nvSpPr>
          <p:cNvPr id="3" name="Text Placeholder 2"/>
          <p:cNvSpPr>
            <a:spLocks noGrp="1"/>
          </p:cNvSpPr>
          <p:nvPr>
            <p:ph type="body" idx="2"/>
          </p:nvPr>
        </p:nvSpPr>
        <p:spPr/>
        <p:txBody>
          <a:bodyPr>
            <a:normAutofit fontScale="92500" lnSpcReduction="10000"/>
          </a:bodyPr>
          <a:lstStyle/>
          <a:p>
            <a:r>
              <a:rPr lang="en-US" dirty="0" smtClean="0"/>
              <a:t>We observed the students walking on campus to see if they were wearing headphones or if they were not.</a:t>
            </a:r>
          </a:p>
          <a:p>
            <a:r>
              <a:rPr lang="en-US" dirty="0" smtClean="0"/>
              <a:t>Population = all BYUI students</a:t>
            </a:r>
          </a:p>
          <a:p>
            <a:r>
              <a:rPr lang="en-US" dirty="0" smtClean="0"/>
              <a:t>Analysis Tool = confidence interval for one proportion</a:t>
            </a:r>
          </a:p>
          <a:p>
            <a:r>
              <a:rPr lang="en-US" dirty="0" smtClean="0"/>
              <a:t>We selected five spots around campus (highlighted by a green dot) for each group member to observe students walking between classes.</a:t>
            </a:r>
            <a:endParaRPr lang="en-US" dirty="0"/>
          </a:p>
        </p:txBody>
      </p:sp>
      <p:pic>
        <p:nvPicPr>
          <p:cNvPr id="9" name="Content Placeholder 8" descr="map.jpg"/>
          <p:cNvPicPr>
            <a:picLocks noGrp="1" noChangeAspect="1"/>
          </p:cNvPicPr>
          <p:nvPr>
            <p:ph sz="quarter" idx="1"/>
          </p:nvPr>
        </p:nvPicPr>
        <p:blipFill>
          <a:blip r:embed="rId3" cstate="print"/>
          <a:stretch>
            <a:fillRect/>
          </a:stretch>
        </p:blipFill>
        <p:spPr>
          <a:xfrm>
            <a:off x="4137030" y="685800"/>
            <a:ext cx="3613139" cy="5410200"/>
          </a:xfr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 the Data</a:t>
            </a:r>
            <a:endParaRPr lang="en-US" dirty="0"/>
          </a:p>
        </p:txBody>
      </p:sp>
      <p:sp>
        <p:nvSpPr>
          <p:cNvPr id="3" name="Content Placeholder 2"/>
          <p:cNvSpPr>
            <a:spLocks noGrp="1"/>
          </p:cNvSpPr>
          <p:nvPr>
            <p:ph sz="quarter" idx="1"/>
          </p:nvPr>
        </p:nvSpPr>
        <p:spPr/>
        <p:txBody>
          <a:bodyPr/>
          <a:lstStyle/>
          <a:p>
            <a:r>
              <a:rPr lang="en-US" dirty="0" smtClean="0">
                <a:solidFill>
                  <a:schemeClr val="tx2">
                    <a:lumMod val="75000"/>
                  </a:schemeClr>
                </a:solidFill>
              </a:rPr>
              <a:t>Each member of the group observed the students  walking by, at one of the five predetermined spots, for 10 minutes.  We did this twice during the week at the same spot, but at different times.</a:t>
            </a:r>
          </a:p>
          <a:p>
            <a:r>
              <a:rPr lang="en-US" dirty="0" smtClean="0">
                <a:solidFill>
                  <a:schemeClr val="tx2">
                    <a:lumMod val="75000"/>
                  </a:schemeClr>
                </a:solidFill>
              </a:rPr>
              <a:t>During each observation session we would mark each person that passed by as either "yes" or "no" -- "yes" if they were wearing headphones, and "no" if they were not.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Collect the Data</a:t>
            </a:r>
            <a:endParaRPr lang="en-US" dirty="0"/>
          </a:p>
        </p:txBody>
      </p:sp>
      <p:sp>
        <p:nvSpPr>
          <p:cNvPr id="3" name="Text Placeholder 2"/>
          <p:cNvSpPr>
            <a:spLocks noGrp="1"/>
          </p:cNvSpPr>
          <p:nvPr>
            <p:ph type="body" idx="2"/>
          </p:nvPr>
        </p:nvSpPr>
        <p:spPr/>
        <p:txBody>
          <a:bodyPr/>
          <a:lstStyle/>
          <a:p>
            <a:pPr algn="ctr"/>
            <a:endParaRPr lang="en-US" dirty="0" smtClean="0"/>
          </a:p>
          <a:p>
            <a:pPr algn="ctr"/>
            <a:r>
              <a:rPr lang="en-US" dirty="0" smtClean="0"/>
              <a:t>After everyone completed their observations we compiled the data and organized it in the  following table. </a:t>
            </a:r>
          </a:p>
          <a:p>
            <a:endParaRPr lang="en-US" dirty="0"/>
          </a:p>
        </p:txBody>
      </p:sp>
      <p:graphicFrame>
        <p:nvGraphicFramePr>
          <p:cNvPr id="6" name="Content Placeholder 5"/>
          <p:cNvGraphicFramePr>
            <a:graphicFrameLocks noGrp="1"/>
          </p:cNvGraphicFramePr>
          <p:nvPr>
            <p:ph sz="quarter" idx="1"/>
          </p:nvPr>
        </p:nvGraphicFramePr>
        <p:xfrm>
          <a:off x="3124200" y="1905000"/>
          <a:ext cx="5638800" cy="2595880"/>
        </p:xfrm>
        <a:graphic>
          <a:graphicData uri="http://schemas.openxmlformats.org/drawingml/2006/table">
            <a:tbl>
              <a:tblPr firstRow="1" bandRow="1">
                <a:tableStyleId>{6E25E649-3F16-4E02-A733-19D2CDBF48F0}</a:tableStyleId>
              </a:tblPr>
              <a:tblGrid>
                <a:gridCol w="1879600"/>
                <a:gridCol w="1879600"/>
                <a:gridCol w="1879600"/>
              </a:tblGrid>
              <a:tr h="370840">
                <a:tc>
                  <a:txBody>
                    <a:bodyPr/>
                    <a:lstStyle/>
                    <a:p>
                      <a:r>
                        <a:rPr lang="en-US" dirty="0" smtClean="0"/>
                        <a:t>Location</a:t>
                      </a:r>
                      <a:endParaRPr lang="en-US" dirty="0"/>
                    </a:p>
                  </a:txBody>
                  <a:tcPr/>
                </a:tc>
                <a:tc>
                  <a:txBody>
                    <a:bodyPr/>
                    <a:lstStyle/>
                    <a:p>
                      <a:r>
                        <a:rPr lang="en-US" dirty="0" smtClean="0"/>
                        <a:t>Yes</a:t>
                      </a:r>
                      <a:endParaRPr lang="en-US" dirty="0"/>
                    </a:p>
                  </a:txBody>
                  <a:tcPr/>
                </a:tc>
                <a:tc>
                  <a:txBody>
                    <a:bodyPr/>
                    <a:lstStyle/>
                    <a:p>
                      <a:r>
                        <a:rPr lang="en-US" dirty="0" smtClean="0"/>
                        <a:t>No</a:t>
                      </a:r>
                      <a:endParaRPr lang="en-US" dirty="0"/>
                    </a:p>
                  </a:txBody>
                  <a:tcPr/>
                </a:tc>
              </a:tr>
              <a:tr h="370840">
                <a:tc>
                  <a:txBody>
                    <a:bodyPr/>
                    <a:lstStyle/>
                    <a:p>
                      <a:r>
                        <a:rPr lang="en-US" dirty="0" err="1" smtClean="0"/>
                        <a:t>Skybridge</a:t>
                      </a:r>
                      <a:endParaRPr lang="en-US" dirty="0" smtClean="0"/>
                    </a:p>
                  </a:txBody>
                  <a:tcPr/>
                </a:tc>
                <a:tc>
                  <a:txBody>
                    <a:bodyPr/>
                    <a:lstStyle/>
                    <a:p>
                      <a:r>
                        <a:rPr lang="en-US" dirty="0" smtClean="0"/>
                        <a:t>22</a:t>
                      </a:r>
                      <a:endParaRPr lang="en-US" dirty="0"/>
                    </a:p>
                  </a:txBody>
                  <a:tcPr/>
                </a:tc>
                <a:tc>
                  <a:txBody>
                    <a:bodyPr/>
                    <a:lstStyle/>
                    <a:p>
                      <a:r>
                        <a:rPr lang="en-US" dirty="0" smtClean="0"/>
                        <a:t>105</a:t>
                      </a:r>
                      <a:endParaRPr lang="en-US" dirty="0"/>
                    </a:p>
                  </a:txBody>
                  <a:tcPr/>
                </a:tc>
              </a:tr>
              <a:tr h="370840">
                <a:tc>
                  <a:txBody>
                    <a:bodyPr/>
                    <a:lstStyle/>
                    <a:p>
                      <a:r>
                        <a:rPr lang="en-US" dirty="0" smtClean="0"/>
                        <a:t>MC</a:t>
                      </a:r>
                      <a:endParaRPr lang="en-US" dirty="0"/>
                    </a:p>
                  </a:txBody>
                  <a:tcPr/>
                </a:tc>
                <a:tc>
                  <a:txBody>
                    <a:bodyPr/>
                    <a:lstStyle/>
                    <a:p>
                      <a:r>
                        <a:rPr lang="en-US" dirty="0" smtClean="0"/>
                        <a:t>94</a:t>
                      </a:r>
                      <a:endParaRPr lang="en-US" dirty="0"/>
                    </a:p>
                  </a:txBody>
                  <a:tcPr/>
                </a:tc>
                <a:tc>
                  <a:txBody>
                    <a:bodyPr/>
                    <a:lstStyle/>
                    <a:p>
                      <a:r>
                        <a:rPr lang="en-US" dirty="0" smtClean="0"/>
                        <a:t>409</a:t>
                      </a:r>
                      <a:endParaRPr lang="en-US" dirty="0"/>
                    </a:p>
                  </a:txBody>
                  <a:tcPr/>
                </a:tc>
              </a:tr>
              <a:tr h="370840">
                <a:tc>
                  <a:txBody>
                    <a:bodyPr/>
                    <a:lstStyle/>
                    <a:p>
                      <a:r>
                        <a:rPr lang="en-US" dirty="0" smtClean="0"/>
                        <a:t>Gardens</a:t>
                      </a:r>
                      <a:endParaRPr lang="en-US" dirty="0"/>
                    </a:p>
                  </a:txBody>
                  <a:tcPr/>
                </a:tc>
                <a:tc>
                  <a:txBody>
                    <a:bodyPr/>
                    <a:lstStyle/>
                    <a:p>
                      <a:r>
                        <a:rPr lang="en-US" dirty="0" smtClean="0"/>
                        <a:t>46</a:t>
                      </a:r>
                      <a:endParaRPr lang="en-US" dirty="0"/>
                    </a:p>
                  </a:txBody>
                  <a:tcPr/>
                </a:tc>
                <a:tc>
                  <a:txBody>
                    <a:bodyPr/>
                    <a:lstStyle/>
                    <a:p>
                      <a:r>
                        <a:rPr lang="en-US" dirty="0" smtClean="0"/>
                        <a:t>145</a:t>
                      </a:r>
                      <a:endParaRPr lang="en-US" dirty="0"/>
                    </a:p>
                  </a:txBody>
                  <a:tcPr/>
                </a:tc>
              </a:tr>
              <a:tr h="370840">
                <a:tc>
                  <a:txBody>
                    <a:bodyPr/>
                    <a:lstStyle/>
                    <a:p>
                      <a:r>
                        <a:rPr lang="en-US" dirty="0" smtClean="0"/>
                        <a:t>Hart</a:t>
                      </a:r>
                      <a:endParaRPr lang="en-US" dirty="0"/>
                    </a:p>
                  </a:txBody>
                  <a:tcPr/>
                </a:tc>
                <a:tc>
                  <a:txBody>
                    <a:bodyPr/>
                    <a:lstStyle/>
                    <a:p>
                      <a:r>
                        <a:rPr lang="en-US" dirty="0" smtClean="0"/>
                        <a:t>53</a:t>
                      </a:r>
                      <a:endParaRPr lang="en-US" dirty="0"/>
                    </a:p>
                  </a:txBody>
                  <a:tcPr/>
                </a:tc>
                <a:tc>
                  <a:txBody>
                    <a:bodyPr/>
                    <a:lstStyle/>
                    <a:p>
                      <a:r>
                        <a:rPr lang="en-US" dirty="0" smtClean="0"/>
                        <a:t>120</a:t>
                      </a:r>
                      <a:endParaRPr lang="en-US" dirty="0"/>
                    </a:p>
                  </a:txBody>
                  <a:tcPr/>
                </a:tc>
              </a:tr>
              <a:tr h="370840">
                <a:tc>
                  <a:txBody>
                    <a:bodyPr/>
                    <a:lstStyle/>
                    <a:p>
                      <a:r>
                        <a:rPr lang="en-US" dirty="0" smtClean="0"/>
                        <a:t>Smith Building</a:t>
                      </a:r>
                      <a:endParaRPr lang="en-US" dirty="0"/>
                    </a:p>
                  </a:txBody>
                  <a:tcPr/>
                </a:tc>
                <a:tc>
                  <a:txBody>
                    <a:bodyPr/>
                    <a:lstStyle/>
                    <a:p>
                      <a:r>
                        <a:rPr lang="en-US" dirty="0" smtClean="0"/>
                        <a:t>52</a:t>
                      </a:r>
                      <a:endParaRPr lang="en-US" dirty="0"/>
                    </a:p>
                  </a:txBody>
                  <a:tcPr/>
                </a:tc>
                <a:tc>
                  <a:txBody>
                    <a:bodyPr/>
                    <a:lstStyle/>
                    <a:p>
                      <a:r>
                        <a:rPr lang="en-US" dirty="0" smtClean="0"/>
                        <a:t>170</a:t>
                      </a:r>
                      <a:endParaRPr lang="en-US" dirty="0"/>
                    </a:p>
                  </a:txBody>
                  <a:tcPr/>
                </a:tc>
              </a:tr>
              <a:tr h="370840">
                <a:tc>
                  <a:txBody>
                    <a:bodyPr/>
                    <a:lstStyle/>
                    <a:p>
                      <a:r>
                        <a:rPr lang="en-US" dirty="0" smtClean="0"/>
                        <a:t>Total</a:t>
                      </a:r>
                      <a:endParaRPr lang="en-US" dirty="0"/>
                    </a:p>
                  </a:txBody>
                  <a:tcPr/>
                </a:tc>
                <a:tc>
                  <a:txBody>
                    <a:bodyPr/>
                    <a:lstStyle/>
                    <a:p>
                      <a:r>
                        <a:rPr lang="en-US" dirty="0" smtClean="0"/>
                        <a:t>266</a:t>
                      </a:r>
                      <a:endParaRPr lang="en-US" dirty="0"/>
                    </a:p>
                  </a:txBody>
                  <a:tcPr/>
                </a:tc>
                <a:tc>
                  <a:txBody>
                    <a:bodyPr/>
                    <a:lstStyle/>
                    <a:p>
                      <a:r>
                        <a:rPr lang="en-US" dirty="0" smtClean="0"/>
                        <a:t>949</a:t>
                      </a:r>
                      <a:endParaRPr lang="en-US" dirty="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lstStyle/>
          <a:p>
            <a:pPr algn="ctr"/>
            <a:r>
              <a:rPr lang="en-US" sz="2000" b="1" dirty="0" smtClean="0"/>
              <a:t>Describe the Data</a:t>
            </a:r>
          </a:p>
          <a:p>
            <a:r>
              <a:rPr lang="en-US" b="1" dirty="0" smtClean="0"/>
              <a:t>Total proportion of headphone wearers in our sample was 21.9%. </a:t>
            </a:r>
          </a:p>
          <a:p>
            <a:r>
              <a:rPr lang="en-US" b="1" dirty="0" smtClean="0"/>
              <a:t>We are 95% confident that the true population proportion is between 19.7% &amp; 24.3%. </a:t>
            </a:r>
          </a:p>
          <a:p>
            <a:endParaRPr lang="en-US" dirty="0"/>
          </a:p>
        </p:txBody>
      </p:sp>
      <p:pic>
        <p:nvPicPr>
          <p:cNvPr id="9" name="Picture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609600"/>
            <a:ext cx="4495800" cy="2667000"/>
          </a:xfrm>
          <a:prstGeom prst="rect">
            <a:avLst/>
          </a:prstGeom>
          <a:noFill/>
          <a:ln>
            <a:noFill/>
          </a:ln>
        </p:spPr>
      </p:pic>
      <p:pic>
        <p:nvPicPr>
          <p:cNvPr id="11" name="Picture 1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9000" y="3352800"/>
            <a:ext cx="4953000" cy="2971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sz="2000" dirty="0" smtClean="0"/>
              <a:t>Describe </a:t>
            </a:r>
            <a:br>
              <a:rPr lang="en-US" sz="2000" dirty="0" smtClean="0"/>
            </a:br>
            <a:r>
              <a:rPr lang="en-US" sz="2000" dirty="0" smtClean="0"/>
              <a:t>the </a:t>
            </a:r>
            <a:br>
              <a:rPr lang="en-US" sz="2000" dirty="0" smtClean="0"/>
            </a:br>
            <a:r>
              <a:rPr lang="en-US" sz="2000" dirty="0" smtClean="0"/>
              <a:t>Data</a:t>
            </a:r>
            <a:endParaRPr lang="en-US" sz="2000" dirty="0"/>
          </a:p>
        </p:txBody>
      </p:sp>
      <p:sp>
        <p:nvSpPr>
          <p:cNvPr id="9" name="Text Placeholder 8"/>
          <p:cNvSpPr>
            <a:spLocks noGrp="1"/>
          </p:cNvSpPr>
          <p:nvPr>
            <p:ph type="body" idx="2"/>
          </p:nvPr>
        </p:nvSpPr>
        <p:spPr/>
        <p:txBody>
          <a:bodyPr>
            <a:normAutofit fontScale="77500" lnSpcReduction="20000"/>
          </a:bodyPr>
          <a:lstStyle/>
          <a:p>
            <a:pPr marL="285750" indent="-285750">
              <a:buFontTx/>
              <a:buChar char="-"/>
            </a:pPr>
            <a:r>
              <a:rPr lang="en-US" sz="1800" b="1" dirty="0" smtClean="0"/>
              <a:t>Proportions of data taken at the different locations vary. This could indicate that depending on the location students are more likely to wear headphones.</a:t>
            </a:r>
          </a:p>
          <a:p>
            <a:pPr marL="285750" indent="-285750">
              <a:buFontTx/>
              <a:buChar char="-"/>
            </a:pPr>
            <a:r>
              <a:rPr lang="en-US" sz="1800" b="1" dirty="0" smtClean="0"/>
              <a:t>Students walking near the MC and </a:t>
            </a:r>
            <a:r>
              <a:rPr lang="en-US" sz="1800" b="1" dirty="0" err="1" smtClean="0"/>
              <a:t>Skybridge</a:t>
            </a:r>
            <a:r>
              <a:rPr lang="en-US" sz="1800" b="1" dirty="0" smtClean="0"/>
              <a:t> are less likely to be wearing headphones.</a:t>
            </a:r>
          </a:p>
          <a:p>
            <a:pPr marL="285750" indent="-285750">
              <a:buFontTx/>
              <a:buChar char="-"/>
            </a:pPr>
            <a:r>
              <a:rPr lang="en-US" sz="1800" b="1" dirty="0" smtClean="0"/>
              <a:t>Students walking towards the hart are the most likely to be wearing headphones. </a:t>
            </a:r>
          </a:p>
          <a:p>
            <a:endParaRPr lang="en-US" dirty="0"/>
          </a:p>
        </p:txBody>
      </p:sp>
      <p:graphicFrame>
        <p:nvGraphicFramePr>
          <p:cNvPr id="10" name="Chart 9"/>
          <p:cNvGraphicFramePr/>
          <p:nvPr>
            <p:extLst>
              <p:ext uri="{D42A27DB-BD31-4B8C-83A1-F6EECF244321}">
                <p14:modId xmlns:p14="http://schemas.microsoft.com/office/powerpoint/2010/main" val="1233899201"/>
              </p:ext>
            </p:extLst>
          </p:nvPr>
        </p:nvGraphicFramePr>
        <p:xfrm>
          <a:off x="3505200" y="685800"/>
          <a:ext cx="4636394" cy="324547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81947074"/>
              </p:ext>
            </p:extLst>
          </p:nvPr>
        </p:nvGraphicFramePr>
        <p:xfrm>
          <a:off x="5715000" y="4267200"/>
          <a:ext cx="2550107" cy="1999289"/>
        </p:xfrm>
        <a:graphic>
          <a:graphicData uri="http://schemas.openxmlformats.org/drawingml/2006/table">
            <a:tbl>
              <a:tblPr firstRow="1" firstCol="1" bandRow="1">
                <a:tableStyleId>{5C22544A-7EE6-4342-B048-85BDC9FD1C3A}</a:tableStyleId>
              </a:tblPr>
              <a:tblGrid>
                <a:gridCol w="1297959"/>
                <a:gridCol w="1252148"/>
              </a:tblGrid>
              <a:tr h="269263">
                <a:tc>
                  <a:txBody>
                    <a:bodyPr/>
                    <a:lstStyle/>
                    <a:p>
                      <a:pPr marL="0" marR="0">
                        <a:spcBef>
                          <a:spcPts val="0"/>
                        </a:spcBef>
                        <a:spcAft>
                          <a:spcPts val="0"/>
                        </a:spcAft>
                      </a:pPr>
                      <a:r>
                        <a:rPr lang="en-US" sz="1200" dirty="0">
                          <a:effectLst/>
                        </a:rPr>
                        <a:t>Location</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dirty="0">
                          <a:effectLst/>
                        </a:rPr>
                        <a:t>Proportions</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r>
              <a:tr h="269263">
                <a:tc>
                  <a:txBody>
                    <a:bodyPr/>
                    <a:lstStyle/>
                    <a:p>
                      <a:pPr marL="0" marR="0">
                        <a:spcBef>
                          <a:spcPts val="0"/>
                        </a:spcBef>
                        <a:spcAft>
                          <a:spcPts val="0"/>
                        </a:spcAft>
                      </a:pPr>
                      <a:r>
                        <a:rPr lang="en-US" sz="1200" dirty="0" err="1">
                          <a:effectLst/>
                        </a:rPr>
                        <a:t>Skybridge</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c>
                  <a:txBody>
                    <a:bodyPr/>
                    <a:lstStyle/>
                    <a:p>
                      <a:pPr marL="0" marR="0" algn="r">
                        <a:spcBef>
                          <a:spcPts val="0"/>
                        </a:spcBef>
                        <a:spcAft>
                          <a:spcPts val="0"/>
                        </a:spcAft>
                      </a:pPr>
                      <a:r>
                        <a:rPr lang="en-US" sz="1200" dirty="0">
                          <a:effectLst/>
                        </a:rPr>
                        <a:t>0.173</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r>
              <a:tr h="269263">
                <a:tc>
                  <a:txBody>
                    <a:bodyPr/>
                    <a:lstStyle/>
                    <a:p>
                      <a:pPr marL="0" marR="0">
                        <a:spcBef>
                          <a:spcPts val="0"/>
                        </a:spcBef>
                        <a:spcAft>
                          <a:spcPts val="0"/>
                        </a:spcAft>
                      </a:pPr>
                      <a:r>
                        <a:rPr lang="en-US" sz="1200" dirty="0">
                          <a:effectLst/>
                        </a:rPr>
                        <a:t>MC</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c>
                  <a:txBody>
                    <a:bodyPr/>
                    <a:lstStyle/>
                    <a:p>
                      <a:pPr marL="0" marR="0" algn="r">
                        <a:spcBef>
                          <a:spcPts val="0"/>
                        </a:spcBef>
                        <a:spcAft>
                          <a:spcPts val="0"/>
                        </a:spcAft>
                      </a:pPr>
                      <a:r>
                        <a:rPr lang="en-US" sz="1200" dirty="0">
                          <a:effectLst/>
                        </a:rPr>
                        <a:t>0.187</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r>
              <a:tr h="269263">
                <a:tc>
                  <a:txBody>
                    <a:bodyPr/>
                    <a:lstStyle/>
                    <a:p>
                      <a:pPr marL="0" marR="0">
                        <a:spcBef>
                          <a:spcPts val="0"/>
                        </a:spcBef>
                        <a:spcAft>
                          <a:spcPts val="0"/>
                        </a:spcAft>
                      </a:pPr>
                      <a:r>
                        <a:rPr lang="en-US" sz="1200" dirty="0">
                          <a:effectLst/>
                        </a:rPr>
                        <a:t>Gardens</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c>
                  <a:txBody>
                    <a:bodyPr/>
                    <a:lstStyle/>
                    <a:p>
                      <a:pPr marL="0" marR="0" algn="r">
                        <a:spcBef>
                          <a:spcPts val="0"/>
                        </a:spcBef>
                        <a:spcAft>
                          <a:spcPts val="0"/>
                        </a:spcAft>
                      </a:pPr>
                      <a:r>
                        <a:rPr lang="en-US" sz="1200" dirty="0">
                          <a:effectLst/>
                        </a:rPr>
                        <a:t>0.241</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r>
              <a:tr h="269263">
                <a:tc>
                  <a:txBody>
                    <a:bodyPr/>
                    <a:lstStyle/>
                    <a:p>
                      <a:pPr marL="0" marR="0">
                        <a:spcBef>
                          <a:spcPts val="0"/>
                        </a:spcBef>
                        <a:spcAft>
                          <a:spcPts val="0"/>
                        </a:spcAft>
                      </a:pPr>
                      <a:r>
                        <a:rPr lang="en-US" sz="1200">
                          <a:effectLst/>
                        </a:rPr>
                        <a:t>Hart</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c>
                  <a:txBody>
                    <a:bodyPr/>
                    <a:lstStyle/>
                    <a:p>
                      <a:pPr marL="0" marR="0" algn="r">
                        <a:spcBef>
                          <a:spcPts val="0"/>
                        </a:spcBef>
                        <a:spcAft>
                          <a:spcPts val="0"/>
                        </a:spcAft>
                      </a:pPr>
                      <a:r>
                        <a:rPr lang="en-US" sz="1200" dirty="0">
                          <a:effectLst/>
                        </a:rPr>
                        <a:t>0.306</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r>
              <a:tr h="287214">
                <a:tc>
                  <a:txBody>
                    <a:bodyPr/>
                    <a:lstStyle/>
                    <a:p>
                      <a:pPr marL="0" marR="0">
                        <a:spcBef>
                          <a:spcPts val="0"/>
                        </a:spcBef>
                        <a:spcAft>
                          <a:spcPts val="0"/>
                        </a:spcAft>
                      </a:pPr>
                      <a:r>
                        <a:rPr lang="en-US" sz="1200">
                          <a:effectLst/>
                        </a:rPr>
                        <a:t>Smith Building</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c>
                  <a:txBody>
                    <a:bodyPr/>
                    <a:lstStyle/>
                    <a:p>
                      <a:pPr marL="0" marR="0" algn="r">
                        <a:spcBef>
                          <a:spcPts val="0"/>
                        </a:spcBef>
                        <a:spcAft>
                          <a:spcPts val="0"/>
                        </a:spcAft>
                      </a:pPr>
                      <a:r>
                        <a:rPr lang="en-US" sz="1200" dirty="0">
                          <a:effectLst/>
                        </a:rPr>
                        <a:t>0.231</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r>
              <a:tr h="287214">
                <a:tc>
                  <a:txBody>
                    <a:bodyPr/>
                    <a:lstStyle/>
                    <a:p>
                      <a:pPr marL="0" marR="0">
                        <a:spcBef>
                          <a:spcPts val="0"/>
                        </a:spcBef>
                        <a:spcAft>
                          <a:spcPts val="0"/>
                        </a:spcAft>
                      </a:pPr>
                      <a:r>
                        <a:rPr lang="en-US" sz="1200">
                          <a:effectLst/>
                        </a:rPr>
                        <a:t>Total</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c>
                  <a:txBody>
                    <a:bodyPr/>
                    <a:lstStyle/>
                    <a:p>
                      <a:pPr marL="0" marR="0" algn="r">
                        <a:spcBef>
                          <a:spcPts val="0"/>
                        </a:spcBef>
                        <a:spcAft>
                          <a:spcPts val="0"/>
                        </a:spcAft>
                      </a:pPr>
                      <a:r>
                        <a:rPr lang="en-US" sz="1200" dirty="0">
                          <a:effectLst/>
                        </a:rPr>
                        <a:t>0.219</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b"/>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Inference</a:t>
            </a:r>
            <a:endParaRPr lang="en-US" dirty="0"/>
          </a:p>
        </p:txBody>
      </p:sp>
      <p:sp>
        <p:nvSpPr>
          <p:cNvPr id="3" name="Content Placeholder 2"/>
          <p:cNvSpPr>
            <a:spLocks noGrp="1"/>
          </p:cNvSpPr>
          <p:nvPr>
            <p:ph sz="quarter" idx="1"/>
          </p:nvPr>
        </p:nvSpPr>
        <p:spPr/>
        <p:txBody>
          <a:bodyPr/>
          <a:lstStyle/>
          <a:p>
            <a:r>
              <a:rPr lang="en-US" dirty="0" smtClean="0">
                <a:solidFill>
                  <a:schemeClr val="bg2">
                    <a:lumMod val="25000"/>
                  </a:schemeClr>
                </a:solidFill>
              </a:rPr>
              <a:t>The requirement for a one proportion confidence interval is that the sample size is at least 5.  </a:t>
            </a:r>
          </a:p>
          <a:p>
            <a:r>
              <a:rPr lang="en-US" dirty="0" smtClean="0">
                <a:solidFill>
                  <a:schemeClr val="bg2">
                    <a:lumMod val="25000"/>
                  </a:schemeClr>
                </a:solidFill>
              </a:rPr>
              <a:t>n = 1215&gt;5, so this requirement is satisfied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Action Need to be Taken?</a:t>
            </a:r>
            <a:endParaRPr lang="en-US" dirty="0"/>
          </a:p>
        </p:txBody>
      </p:sp>
      <p:sp>
        <p:nvSpPr>
          <p:cNvPr id="3" name="Content Placeholder 2"/>
          <p:cNvSpPr>
            <a:spLocks noGrp="1"/>
          </p:cNvSpPr>
          <p:nvPr>
            <p:ph sz="half" idx="1"/>
          </p:nvPr>
        </p:nvSpPr>
        <p:spPr/>
        <p:txBody>
          <a:bodyPr>
            <a:normAutofit/>
          </a:bodyPr>
          <a:lstStyle/>
          <a:p>
            <a:r>
              <a:rPr lang="en-US" dirty="0" smtClean="0">
                <a:solidFill>
                  <a:schemeClr val="bg2">
                    <a:lumMod val="25000"/>
                  </a:schemeClr>
                </a:solidFill>
              </a:rPr>
              <a:t>Many people advocate that the people in the world are closing themselves off from each other, we set out to see if this was true. Do people prefer to wear headphones and listen to music instead of interacting with their fellow peers? </a:t>
            </a:r>
            <a:endParaRPr lang="en-US" dirty="0">
              <a:solidFill>
                <a:schemeClr val="bg2">
                  <a:lumMod val="25000"/>
                </a:schemeClr>
              </a:solidFill>
            </a:endParaRPr>
          </a:p>
        </p:txBody>
      </p:sp>
      <p:pic>
        <p:nvPicPr>
          <p:cNvPr id="5" name="Content Placeholder 4" descr="no talking.jpg"/>
          <p:cNvPicPr>
            <a:picLocks noGrp="1" noChangeAspect="1"/>
          </p:cNvPicPr>
          <p:nvPr>
            <p:ph sz="half" idx="2"/>
          </p:nvPr>
        </p:nvPicPr>
        <p:blipFill>
          <a:blip r:embed="rId2" cstate="print"/>
          <a:stretch>
            <a:fillRect/>
          </a:stretch>
        </p:blipFill>
        <p:spPr>
          <a:xfrm>
            <a:off x="4800600" y="2367648"/>
            <a:ext cx="4038600" cy="2689441"/>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119</TotalTime>
  <Words>481</Words>
  <Application>Microsoft Macintosh PowerPoint</Application>
  <PresentationFormat>On-screen Show (4:3)</PresentationFormat>
  <Paragraphs>68</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Civic</vt:lpstr>
      <vt:lpstr>Headphone Experiment </vt:lpstr>
      <vt:lpstr>Research Question</vt:lpstr>
      <vt:lpstr>Design the Study</vt:lpstr>
      <vt:lpstr>Collect the Data</vt:lpstr>
      <vt:lpstr>Collect the Data</vt:lpstr>
      <vt:lpstr>PowerPoint Presentation</vt:lpstr>
      <vt:lpstr>Describe  the  Data</vt:lpstr>
      <vt:lpstr>Make Inference</vt:lpstr>
      <vt:lpstr>Does Action Need to be Taken?</vt:lpstr>
      <vt:lpstr>Does Action Need to be Taken?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Headphone Experiment</dc:title>
  <dc:creator>Jenna Dyckman</dc:creator>
  <cp:lastModifiedBy>Kaleb Bloxham Nygaard</cp:lastModifiedBy>
  <cp:revision>34</cp:revision>
  <dcterms:created xsi:type="dcterms:W3CDTF">2013-12-06T23:37:30Z</dcterms:created>
  <dcterms:modified xsi:type="dcterms:W3CDTF">2014-03-01T02:40:47Z</dcterms:modified>
</cp:coreProperties>
</file>