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6" r:id="rId4"/>
  </p:sldMasterIdLst>
  <p:notesMasterIdLst>
    <p:notesMasterId r:id="rId16"/>
  </p:notesMasterIdLst>
  <p:sldIdLst>
    <p:sldId id="260" r:id="rId5"/>
    <p:sldId id="283" r:id="rId6"/>
    <p:sldId id="276" r:id="rId7"/>
    <p:sldId id="277" r:id="rId8"/>
    <p:sldId id="278" r:id="rId9"/>
    <p:sldId id="279" r:id="rId10"/>
    <p:sldId id="280" r:id="rId11"/>
    <p:sldId id="285" r:id="rId12"/>
    <p:sldId id="281" r:id="rId13"/>
    <p:sldId id="284" r:id="rId14"/>
    <p:sldId id="286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56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884" autoAdjust="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179833C5-C9D4-4845-BB18-5B2CA422A82B}" type="datetimeFigureOut">
              <a:rPr lang="en-US"/>
              <a:pPr>
                <a:defRPr/>
              </a:pPr>
              <a:t>11/8/2019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B7A3C3AD-41A1-4CD2-A8FA-82B53F906A6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viewerng/viewer?url=https://www.mindsetkit.org/static/files/YCLA_LessonPlan_v10.pdf" TargetMode="External"/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www.youtube.com/watch?v=Fj5k6KAvt18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34C9314B-0C64-4238-917B-57942DEAB736}" type="slidenum">
              <a:rPr lang="en-US" altLang="en-US">
                <a:latin typeface="Calibri" panose="020F0502020204030204" pitchFamily="34" charset="0"/>
              </a:rPr>
              <a:pPr eaLnBrk="1" hangingPunct="1"/>
              <a:t>1</a:t>
            </a:fld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kern="1200" dirty="0" smtClean="0"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rPr>
              <a:t>One thing to walk away from today it is this:</a:t>
            </a:r>
            <a:endParaRPr lang="en-US" sz="1200" kern="1200" dirty="0" smtClean="0">
              <a:solidFill>
                <a:schemeClr val="tx2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1200" kern="1200" dirty="0" smtClean="0"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rPr>
              <a:t>This class and University experience is designed to aid in your discipleship of Jesus Christ</a:t>
            </a:r>
          </a:p>
          <a:p>
            <a:pPr lvl="0"/>
            <a:r>
              <a:rPr lang="en-US" sz="1200" kern="1200" dirty="0" smtClean="0"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rPr>
              <a:t>You can succeed in this class because you have the loving support of God, angels, classmates, faculty and staff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A3C3AD-41A1-4CD2-A8FA-82B53F906A6A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57919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135798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397660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en-US" dirty="0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Activity to break the ice and help students connect with you and with each other.</a:t>
            </a:r>
            <a:endParaRPr lang="en-US" altLang="en-US" dirty="0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938323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GAISE College Report 2016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A3C3AD-41A1-4CD2-A8FA-82B53F906A6A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279241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Encourage students to think beyond just “because it’s required”.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A3C3AD-41A1-4CD2-A8FA-82B53F906A6A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19663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Stop the video at 3:15 Encourage students to think big; beyond just “because it’s required”. It could connect to their life goals</a:t>
            </a:r>
            <a:r>
              <a:rPr lang="en-US" baseline="0" dirty="0" smtClean="0"/>
              <a:t> and their vision for themselves 5, 10, or 20 years into the future.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A3C3AD-41A1-4CD2-A8FA-82B53F906A6A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44926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If they have trouble thinking of a “why”, here are some ideas. Develop </a:t>
            </a:r>
            <a:r>
              <a:rPr lang="en-US" dirty="0" err="1" smtClean="0"/>
              <a:t>Christlike</a:t>
            </a:r>
            <a:r>
              <a:rPr lang="en-US" baseline="0" dirty="0" smtClean="0"/>
              <a:t> attributes: patience, humility, long suffering, charity, knowledge, etc..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A3C3AD-41A1-4CD2-A8FA-82B53F906A6A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69298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Activities for learning/teaching about</a:t>
            </a:r>
            <a:r>
              <a:rPr lang="en-US" baseline="0" dirty="0" smtClean="0"/>
              <a:t> growth mindset: </a:t>
            </a:r>
            <a:r>
              <a:rPr lang="en-US" dirty="0" smtClean="0">
                <a:hlinkClick r:id="rId3"/>
              </a:rPr>
              <a:t>https://docs.google.com/viewerng/viewer?url=https://www.mindsetkit.org/static/files/YCLA_LessonPlan_v10.pdf</a:t>
            </a:r>
            <a:endParaRPr lang="en-US" dirty="0" smtClean="0"/>
          </a:p>
          <a:p>
            <a:r>
              <a:rPr lang="en-US" dirty="0" smtClean="0"/>
              <a:t>Another great resource for how to explain</a:t>
            </a:r>
            <a:r>
              <a:rPr lang="en-US" baseline="0" dirty="0" smtClean="0"/>
              <a:t> growth mindset in 2-3 minutes is here: </a:t>
            </a:r>
            <a:r>
              <a:rPr lang="en-US" dirty="0" smtClean="0">
                <a:hlinkClick r:id="rId4"/>
              </a:rPr>
              <a:t>https://www.youtube.com/watch?v=Fj5k6KAvt18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A3C3AD-41A1-4CD2-A8FA-82B53F906A6A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99769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multimedia logo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057400" y="304800"/>
            <a:ext cx="6629400" cy="533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057400" y="1600200"/>
            <a:ext cx="5715000" cy="2819400"/>
          </a:xfrm>
        </p:spPr>
        <p:txBody>
          <a:bodyPr/>
          <a:lstStyle>
            <a:lvl1pPr marL="0" indent="0">
              <a:buFont typeface="Times" pitchFamily="1" charset="0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2057400" y="61722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539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07DF46-DDDE-4333-A299-6C720D4D6B5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1203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2300" y="228600"/>
            <a:ext cx="16383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57400" y="228600"/>
            <a:ext cx="47625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33040F-E25F-41EA-8B7B-725E76FD197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62173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228600"/>
            <a:ext cx="6553200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2057400" y="1600200"/>
            <a:ext cx="6172200" cy="4114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AE7246-560A-46C5-856D-347F3AB428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8811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A6898D-685B-4FB2-9A2F-2096B7CB390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188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29669AC-CD7B-46AD-ADF0-85247B8D5F9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1881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57400" y="1600200"/>
            <a:ext cx="30099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19700" y="1600200"/>
            <a:ext cx="30099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FE18EC-9A2A-4CFA-8899-D12EC15A8C8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5859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A3AE41-EE82-4956-81B5-DEC74483D14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75051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6C4F8B-2B9A-44B5-A377-B11661D3CEF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3576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502CDA-FAE6-45FB-B803-1E1263E4AF5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1184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13C4CB-762F-4908-B962-B27968CC176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5531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DF9D67-B22F-4E83-966B-B0A5E6ECF62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7801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8" descr="multimedia logo 2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2057400" y="228600"/>
            <a:ext cx="65532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2057400" y="1600200"/>
            <a:ext cx="6172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38" name="Rectangle 1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400">
                <a:solidFill>
                  <a:srgbClr val="79878B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9" name="Rectangle 1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fontAlgn="auto" hangingPunct="0">
              <a:spcBef>
                <a:spcPts val="0"/>
              </a:spcBef>
              <a:spcAft>
                <a:spcPts val="0"/>
              </a:spcAft>
              <a:defRPr sz="1400">
                <a:solidFill>
                  <a:srgbClr val="79878B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40" name="Rectangle 1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86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>
                <a:solidFill>
                  <a:srgbClr val="79878B"/>
                </a:solidFill>
              </a:defRPr>
            </a:lvl1pPr>
          </a:lstStyle>
          <a:p>
            <a:fld id="{26B53994-A8C5-47DF-9991-EF631AFC2D1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04" r:id="rId1"/>
    <p:sldLayoutId id="2147484093" r:id="rId2"/>
    <p:sldLayoutId id="2147484094" r:id="rId3"/>
    <p:sldLayoutId id="2147484095" r:id="rId4"/>
    <p:sldLayoutId id="2147484096" r:id="rId5"/>
    <p:sldLayoutId id="2147484097" r:id="rId6"/>
    <p:sldLayoutId id="2147484098" r:id="rId7"/>
    <p:sldLayoutId id="2147484099" r:id="rId8"/>
    <p:sldLayoutId id="2147484100" r:id="rId9"/>
    <p:sldLayoutId id="2147484101" r:id="rId10"/>
    <p:sldLayoutId id="2147484102" r:id="rId11"/>
    <p:sldLayoutId id="2147484103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B3BEBF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B3BEBF"/>
          </a:solidFill>
          <a:latin typeface="Arial" charset="0"/>
          <a:ea typeface="ＭＳ Ｐゴシック" pitchFamily="1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B3BEBF"/>
          </a:solidFill>
          <a:latin typeface="Arial" charset="0"/>
          <a:ea typeface="ＭＳ Ｐゴシック" pitchFamily="1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B3BEBF"/>
          </a:solidFill>
          <a:latin typeface="Arial" charset="0"/>
          <a:ea typeface="ＭＳ Ｐゴシック" pitchFamily="1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B3BEBF"/>
          </a:solidFill>
          <a:latin typeface="Arial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400">
          <a:solidFill>
            <a:srgbClr val="B3BEBF"/>
          </a:solidFill>
          <a:latin typeface="Arial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400">
          <a:solidFill>
            <a:srgbClr val="B3BEBF"/>
          </a:solidFill>
          <a:latin typeface="Arial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400">
          <a:solidFill>
            <a:srgbClr val="B3BEBF"/>
          </a:solidFill>
          <a:latin typeface="Arial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400">
          <a:solidFill>
            <a:srgbClr val="B3BEBF"/>
          </a:solidFill>
          <a:latin typeface="Arial" charset="0"/>
          <a:ea typeface="ＭＳ Ｐゴシック" pitchFamily="1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1C5696"/>
        </a:buClr>
        <a:buSzPct val="80000"/>
        <a:buFont typeface="Times" panose="02020603050405020304" pitchFamily="18" charset="0"/>
        <a:buChar char="•"/>
        <a:defRPr sz="2400">
          <a:solidFill>
            <a:srgbClr val="79878B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1C5696"/>
        </a:buClr>
        <a:buSzPct val="80000"/>
        <a:buFont typeface="Times" panose="02020603050405020304" pitchFamily="18" charset="0"/>
        <a:buChar char="•"/>
        <a:defRPr sz="2400">
          <a:solidFill>
            <a:srgbClr val="79878B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1C5696"/>
        </a:buClr>
        <a:buSzPct val="80000"/>
        <a:buFont typeface="Times" panose="02020603050405020304" pitchFamily="18" charset="0"/>
        <a:buChar char="•"/>
        <a:defRPr sz="2400">
          <a:solidFill>
            <a:srgbClr val="79878B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1C5696"/>
        </a:buClr>
        <a:buSzPct val="80000"/>
        <a:buFont typeface="Times" panose="02020603050405020304" pitchFamily="18" charset="0"/>
        <a:buChar char="•"/>
        <a:defRPr sz="2400">
          <a:solidFill>
            <a:srgbClr val="79878B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1C5696"/>
        </a:buClr>
        <a:buSzPct val="80000"/>
        <a:buFont typeface="Times" panose="02020603050405020304" pitchFamily="18" charset="0"/>
        <a:buChar char="•"/>
        <a:defRPr sz="2400">
          <a:solidFill>
            <a:srgbClr val="79878B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1C5696"/>
        </a:buClr>
        <a:buSzPct val="80000"/>
        <a:buFont typeface="Times" pitchFamily="1" charset="0"/>
        <a:buChar char="•"/>
        <a:defRPr sz="2400">
          <a:solidFill>
            <a:srgbClr val="79878B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1C5696"/>
        </a:buClr>
        <a:buSzPct val="80000"/>
        <a:buFont typeface="Times" pitchFamily="1" charset="0"/>
        <a:buChar char="•"/>
        <a:defRPr sz="2400">
          <a:solidFill>
            <a:srgbClr val="79878B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1C5696"/>
        </a:buClr>
        <a:buSzPct val="80000"/>
        <a:buFont typeface="Times" pitchFamily="1" charset="0"/>
        <a:buChar char="•"/>
        <a:defRPr sz="2400">
          <a:solidFill>
            <a:srgbClr val="79878B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1C5696"/>
        </a:buClr>
        <a:buSzPct val="80000"/>
        <a:buFont typeface="Times" pitchFamily="1" charset="0"/>
        <a:buChar char="•"/>
        <a:defRPr sz="2400">
          <a:solidFill>
            <a:srgbClr val="79878B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ted.com/talks/angela_lee_duckworth_grit_the_power_of_passion_and_perseverance#t-195290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ted.com/talks/angela_lee_duckworth_grit_the_power_of_passion_and_perseverance#t-195290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ELpfYCZa87g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Taylor+9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381000" y="5330825"/>
            <a:ext cx="8153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3600">
                <a:effectDag name="">
                  <a:cont type="tree" name="">
                    <a:effect ref="fillLine"/>
                    <a:outerShdw dist="38100" dir="13500000" algn="br">
                      <a:srgbClr val="000000"/>
                    </a:outerShdw>
                  </a:cont>
                  <a:cont type="tree" name="">
                    <a:effect ref="fillLine"/>
                    <a:outerShdw dist="38100" dir="2700000" algn="tl">
                      <a:srgbClr val="000000"/>
                    </a:outerShdw>
                  </a:cont>
                  <a:effect ref="fillLine"/>
                </a:effectDag>
                <a:latin typeface="+mn-lt"/>
                <a:ea typeface="+mn-ea"/>
              </a:rPr>
              <a:t>Introductory Statistics</a:t>
            </a:r>
          </a:p>
        </p:txBody>
      </p:sp>
      <p:sp>
        <p:nvSpPr>
          <p:cNvPr id="3076" name="Text Box 7"/>
          <p:cNvSpPr txBox="1">
            <a:spLocks noChangeArrowheads="1"/>
          </p:cNvSpPr>
          <p:nvPr/>
        </p:nvSpPr>
        <p:spPr bwMode="auto">
          <a:xfrm>
            <a:off x="381000" y="5334000"/>
            <a:ext cx="8153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600">
                <a:solidFill>
                  <a:schemeClr val="bg1"/>
                </a:solidFill>
              </a:rPr>
              <a:t>Introductory Statistics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 Can Do This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165170"/>
            <a:ext cx="8458200" cy="609600"/>
          </a:xfrm>
          <a:solidFill>
            <a:srgbClr val="225695"/>
          </a:solidFill>
        </p:spPr>
        <p:txBody>
          <a:bodyPr/>
          <a:lstStyle/>
          <a:p>
            <a:pPr marL="0" indent="0" algn="ctr">
              <a:buNone/>
            </a:pPr>
            <a:r>
              <a:rPr lang="en-US" sz="2000" dirty="0" smtClean="0">
                <a:solidFill>
                  <a:schemeClr val="bg1"/>
                </a:solidFill>
              </a:rPr>
              <a:t>“…Our </a:t>
            </a:r>
            <a:r>
              <a:rPr lang="en-US" sz="2000" dirty="0">
                <a:solidFill>
                  <a:schemeClr val="bg1"/>
                </a:solidFill>
              </a:rPr>
              <a:t>Heavenly Father did not put us on earth to fail but to </a:t>
            </a:r>
            <a:r>
              <a:rPr lang="en-US" sz="2000" dirty="0" smtClean="0">
                <a:solidFill>
                  <a:schemeClr val="bg1"/>
                </a:solidFill>
              </a:rPr>
              <a:t>succeed…” </a:t>
            </a:r>
          </a:p>
          <a:p>
            <a:pPr marL="0" indent="0" algn="ctr">
              <a:buNone/>
            </a:pPr>
            <a:r>
              <a:rPr lang="en-US" sz="1200" i="1" dirty="0" smtClean="0">
                <a:solidFill>
                  <a:schemeClr val="bg1"/>
                </a:solidFill>
              </a:rPr>
              <a:t>Richard G. Scott, Oct. 1989 Gen. Conf.</a:t>
            </a:r>
            <a:endParaRPr lang="en-US" sz="1200" i="1" dirty="0">
              <a:solidFill>
                <a:schemeClr val="bg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2114" y="2971800"/>
            <a:ext cx="3986571" cy="2736170"/>
          </a:xfrm>
          <a:prstGeom prst="rect">
            <a:avLst/>
          </a:prstGeom>
        </p:spPr>
      </p:pic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266700" y="1405601"/>
            <a:ext cx="78486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C5696"/>
              </a:buClr>
              <a:buSzPct val="80000"/>
              <a:buFont typeface="Times" panose="02020603050405020304" pitchFamily="18" charset="0"/>
              <a:buChar char="•"/>
              <a:defRPr sz="2400">
                <a:solidFill>
                  <a:srgbClr val="79878B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C5696"/>
              </a:buClr>
              <a:buSzPct val="80000"/>
              <a:buFont typeface="Times" panose="02020603050405020304" pitchFamily="18" charset="0"/>
              <a:buChar char="•"/>
              <a:defRPr sz="2400">
                <a:solidFill>
                  <a:srgbClr val="79878B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C5696"/>
              </a:buClr>
              <a:buSzPct val="80000"/>
              <a:buFont typeface="Times" panose="02020603050405020304" pitchFamily="18" charset="0"/>
              <a:buChar char="•"/>
              <a:defRPr sz="2400">
                <a:solidFill>
                  <a:srgbClr val="79878B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C5696"/>
              </a:buClr>
              <a:buSzPct val="80000"/>
              <a:buFont typeface="Times" panose="02020603050405020304" pitchFamily="18" charset="0"/>
              <a:buChar char="•"/>
              <a:defRPr sz="2400">
                <a:solidFill>
                  <a:srgbClr val="79878B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C5696"/>
              </a:buClr>
              <a:buSzPct val="80000"/>
              <a:buFont typeface="Times" panose="02020603050405020304" pitchFamily="18" charset="0"/>
              <a:buChar char="•"/>
              <a:defRPr sz="2400">
                <a:solidFill>
                  <a:srgbClr val="79878B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1C5696"/>
              </a:buClr>
              <a:buSzPct val="80000"/>
              <a:buFont typeface="Times" pitchFamily="1" charset="0"/>
              <a:buChar char="•"/>
              <a:defRPr sz="2400">
                <a:solidFill>
                  <a:srgbClr val="79878B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1C5696"/>
              </a:buClr>
              <a:buSzPct val="80000"/>
              <a:buFont typeface="Times" pitchFamily="1" charset="0"/>
              <a:buChar char="•"/>
              <a:defRPr sz="2400">
                <a:solidFill>
                  <a:srgbClr val="79878B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1C5696"/>
              </a:buClr>
              <a:buSzPct val="80000"/>
              <a:buFont typeface="Times" pitchFamily="1" charset="0"/>
              <a:buChar char="•"/>
              <a:defRPr sz="2400">
                <a:solidFill>
                  <a:srgbClr val="79878B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1C5696"/>
              </a:buClr>
              <a:buSzPct val="80000"/>
              <a:buFont typeface="Times" pitchFamily="1" charset="0"/>
              <a:buChar char="•"/>
              <a:defRPr sz="2400">
                <a:solidFill>
                  <a:srgbClr val="79878B"/>
                </a:solidFill>
                <a:latin typeface="+mn-lt"/>
                <a:ea typeface="+mn-ea"/>
              </a:defRPr>
            </a:lvl9pPr>
          </a:lstStyle>
          <a:p>
            <a:pPr marL="0" indent="0">
              <a:buNone/>
            </a:pPr>
            <a:r>
              <a:rPr lang="en-US" kern="0" dirty="0" smtClean="0"/>
              <a:t>God did not allow you into this university and spend tithing dollars on you, so that you could fail. He has given many resources to help you succeed:</a:t>
            </a:r>
          </a:p>
          <a:p>
            <a:pPr marL="457200" lvl="1" indent="0">
              <a:buNone/>
            </a:pPr>
            <a:endParaRPr lang="en-US" kern="0" dirty="0"/>
          </a:p>
          <a:p>
            <a:pPr lvl="1"/>
            <a:r>
              <a:rPr lang="en-US" kern="0" dirty="0" smtClean="0"/>
              <a:t>Classmates</a:t>
            </a:r>
          </a:p>
          <a:p>
            <a:pPr lvl="1"/>
            <a:r>
              <a:rPr lang="en-US" kern="0" dirty="0"/>
              <a:t>T</a:t>
            </a:r>
            <a:r>
              <a:rPr lang="en-US" kern="0" dirty="0" smtClean="0"/>
              <a:t>eacher</a:t>
            </a:r>
          </a:p>
          <a:p>
            <a:pPr lvl="1"/>
            <a:r>
              <a:rPr lang="en-US" kern="0" dirty="0" smtClean="0"/>
              <a:t>TA</a:t>
            </a:r>
          </a:p>
          <a:p>
            <a:pPr lvl="1"/>
            <a:r>
              <a:rPr lang="en-US" kern="0" dirty="0" err="1"/>
              <a:t>M</a:t>
            </a:r>
            <a:r>
              <a:rPr lang="en-US" kern="0" dirty="0" err="1" smtClean="0"/>
              <a:t>athlab</a:t>
            </a:r>
            <a:r>
              <a:rPr lang="en-US" kern="0" dirty="0" smtClean="0"/>
              <a:t>/Tutoring Center</a:t>
            </a:r>
          </a:p>
          <a:p>
            <a:pPr lvl="1"/>
            <a:r>
              <a:rPr lang="en-US" kern="0" dirty="0" smtClean="0"/>
              <a:t>Holy Ghost</a:t>
            </a:r>
          </a:p>
          <a:p>
            <a:pPr lvl="1"/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38704989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Overview</a:t>
            </a:r>
            <a:endParaRPr lang="en-US" altLang="en-US" dirty="0" smtClean="0"/>
          </a:p>
        </p:txBody>
      </p:sp>
      <p:sp>
        <p:nvSpPr>
          <p:cNvPr id="4099" name="Rectangle 3"/>
          <p:cNvSpPr txBox="1">
            <a:spLocks noChangeArrowheads="1"/>
          </p:cNvSpPr>
          <p:nvPr/>
        </p:nvSpPr>
        <p:spPr bwMode="auto">
          <a:xfrm>
            <a:off x="990600" y="1600200"/>
            <a:ext cx="72390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Times" panose="02020603050405020304" pitchFamily="18" charset="0"/>
              <a:buNone/>
            </a:pPr>
            <a:endParaRPr lang="en-US" altLang="en-US" sz="2400" b="1" dirty="0"/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Times" panose="02020603050405020304" pitchFamily="18" charset="0"/>
              <a:buAutoNum type="arabicPeriod"/>
            </a:pPr>
            <a:r>
              <a:rPr lang="en-US" altLang="en-US" sz="2400" dirty="0" smtClean="0"/>
              <a:t>Introductions: who am I, who are you?</a:t>
            </a:r>
            <a:endParaRPr lang="en-US" altLang="en-US" sz="2400" dirty="0"/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Times" panose="02020603050405020304" pitchFamily="18" charset="0"/>
              <a:buAutoNum type="arabicPeriod"/>
            </a:pPr>
            <a:r>
              <a:rPr lang="en-US" altLang="en-US" sz="2400" dirty="0" smtClean="0"/>
              <a:t>How to succeed in the course?</a:t>
            </a:r>
            <a:endParaRPr lang="en-US" altLang="en-US" sz="2400" dirty="0"/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Times" panose="02020603050405020304" pitchFamily="18" charset="0"/>
              <a:buAutoNum type="arabicPeriod"/>
            </a:pPr>
            <a:r>
              <a:rPr lang="en-US" altLang="en-US" sz="2400" b="1" dirty="0" smtClean="0"/>
              <a:t>Tour of the syllabus / I-learn</a:t>
            </a:r>
            <a:endParaRPr lang="en-US" alt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92617243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Suggest slides</a:t>
            </a:r>
            <a:endParaRPr lang="en-US" altLang="en-US" dirty="0" smtClean="0"/>
          </a:p>
        </p:txBody>
      </p:sp>
      <p:sp>
        <p:nvSpPr>
          <p:cNvPr id="4099" name="Rectangle 3"/>
          <p:cNvSpPr txBox="1">
            <a:spLocks noChangeArrowheads="1"/>
          </p:cNvSpPr>
          <p:nvPr/>
        </p:nvSpPr>
        <p:spPr bwMode="auto">
          <a:xfrm>
            <a:off x="990600" y="1600200"/>
            <a:ext cx="72390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Times" panose="02020603050405020304" pitchFamily="18" charset="0"/>
              <a:buNone/>
            </a:pPr>
            <a:endParaRPr lang="en-US" altLang="en-US" sz="2400" b="1" dirty="0"/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Times" panose="02020603050405020304" pitchFamily="18" charset="0"/>
              <a:buAutoNum type="arabicPeriod"/>
            </a:pPr>
            <a:r>
              <a:rPr lang="en-US" altLang="en-US" sz="2400" b="1" dirty="0" smtClean="0"/>
              <a:t>These slide suggestions may form a valuable part of your first day of class, but will probably not take the whole hour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Times" panose="02020603050405020304" pitchFamily="18" charset="0"/>
              <a:buAutoNum type="arabicPeriod"/>
            </a:pPr>
            <a:r>
              <a:rPr lang="en-US" altLang="en-US" sz="2400" b="1" dirty="0" smtClean="0"/>
              <a:t>Pay attention to the “notes” section of each slide for my detailed instruction/ideas.</a:t>
            </a: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4559615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Overview</a:t>
            </a:r>
            <a:endParaRPr lang="en-US" altLang="en-US" dirty="0" smtClean="0"/>
          </a:p>
        </p:txBody>
      </p:sp>
      <p:sp>
        <p:nvSpPr>
          <p:cNvPr id="4099" name="Rectangle 3"/>
          <p:cNvSpPr txBox="1">
            <a:spLocks noChangeArrowheads="1"/>
          </p:cNvSpPr>
          <p:nvPr/>
        </p:nvSpPr>
        <p:spPr bwMode="auto">
          <a:xfrm>
            <a:off x="990600" y="1600200"/>
            <a:ext cx="72390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Times" panose="02020603050405020304" pitchFamily="18" charset="0"/>
              <a:buNone/>
            </a:pPr>
            <a:endParaRPr lang="en-US" altLang="en-US" sz="2400" b="1" dirty="0"/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Times" panose="02020603050405020304" pitchFamily="18" charset="0"/>
              <a:buAutoNum type="arabicPeriod"/>
            </a:pPr>
            <a:r>
              <a:rPr lang="en-US" altLang="en-US" sz="2400" b="1" dirty="0" smtClean="0"/>
              <a:t>Introductions: who am I, who are you?</a:t>
            </a:r>
            <a:endParaRPr lang="en-US" altLang="en-US" sz="2400" b="1" dirty="0"/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Times" panose="02020603050405020304" pitchFamily="18" charset="0"/>
              <a:buAutoNum type="arabicPeriod"/>
            </a:pPr>
            <a:r>
              <a:rPr lang="en-US" altLang="en-US" sz="2400" dirty="0" smtClean="0"/>
              <a:t>How to succeed in the course?</a:t>
            </a:r>
            <a:endParaRPr lang="en-US" altLang="en-US" sz="2400" dirty="0"/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Times" panose="02020603050405020304" pitchFamily="18" charset="0"/>
              <a:buAutoNum type="arabicPeriod"/>
            </a:pPr>
            <a:r>
              <a:rPr lang="en-US" altLang="en-US" sz="2400" dirty="0" smtClean="0"/>
              <a:t>Tour of the syllabus / I-learn</a:t>
            </a:r>
            <a:endParaRPr lang="en-US" altLang="en-US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Overview</a:t>
            </a:r>
            <a:endParaRPr lang="en-US" altLang="en-US" dirty="0" smtClean="0"/>
          </a:p>
        </p:txBody>
      </p:sp>
      <p:sp>
        <p:nvSpPr>
          <p:cNvPr id="4099" name="Rectangle 3"/>
          <p:cNvSpPr txBox="1">
            <a:spLocks noChangeArrowheads="1"/>
          </p:cNvSpPr>
          <p:nvPr/>
        </p:nvSpPr>
        <p:spPr bwMode="auto">
          <a:xfrm>
            <a:off x="990600" y="1600200"/>
            <a:ext cx="72390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Times" panose="02020603050405020304" pitchFamily="18" charset="0"/>
              <a:buNone/>
            </a:pPr>
            <a:endParaRPr lang="en-US" altLang="en-US" sz="2400" b="1" dirty="0"/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Times" panose="02020603050405020304" pitchFamily="18" charset="0"/>
              <a:buAutoNum type="arabicPeriod"/>
            </a:pPr>
            <a:r>
              <a:rPr lang="en-US" altLang="en-US" sz="2400" dirty="0" smtClean="0"/>
              <a:t>Introductions: who am I, who are you?</a:t>
            </a:r>
            <a:endParaRPr lang="en-US" altLang="en-US" sz="2400" dirty="0"/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Times" panose="02020603050405020304" pitchFamily="18" charset="0"/>
              <a:buAutoNum type="arabicPeriod"/>
            </a:pPr>
            <a:r>
              <a:rPr lang="en-US" altLang="en-US" sz="2400" b="1" dirty="0" smtClean="0"/>
              <a:t>How to succeed in the course?</a:t>
            </a:r>
            <a:endParaRPr lang="en-US" altLang="en-US" sz="2400" b="1" dirty="0"/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Times" panose="02020603050405020304" pitchFamily="18" charset="0"/>
              <a:buAutoNum type="arabicPeriod"/>
            </a:pPr>
            <a:r>
              <a:rPr lang="en-US" altLang="en-US" sz="2400" dirty="0" smtClean="0"/>
              <a:t>Tour of the syllabus / I-learn</a:t>
            </a: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424599259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Promise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4946" y="1447800"/>
            <a:ext cx="8001000" cy="41148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By the end of the course you will be able to:</a:t>
            </a:r>
            <a:endParaRPr lang="en-US" dirty="0"/>
          </a:p>
          <a:p>
            <a:r>
              <a:rPr lang="en-US" dirty="0" smtClean="0"/>
              <a:t>correctly interpret statistically based results reported in media</a:t>
            </a:r>
          </a:p>
          <a:p>
            <a:r>
              <a:rPr lang="en-US" dirty="0" smtClean="0"/>
              <a:t>recognize situations where statistics would be useful</a:t>
            </a:r>
          </a:p>
          <a:p>
            <a:r>
              <a:rPr lang="en-US" dirty="0" smtClean="0"/>
              <a:t>summarize data with graphs and numbers using spreadsheets</a:t>
            </a:r>
          </a:p>
          <a:p>
            <a:r>
              <a:rPr lang="en-US" dirty="0" smtClean="0"/>
              <a:t>recognize the role of variability and randomness in statistics</a:t>
            </a:r>
          </a:p>
          <a:p>
            <a:r>
              <a:rPr lang="en-US" dirty="0" smtClean="0"/>
              <a:t>Use inference to make generalizations and draw conclusions</a:t>
            </a:r>
          </a:p>
          <a:p>
            <a:r>
              <a:rPr lang="en-US" dirty="0" smtClean="0"/>
              <a:t>Interpret typical statistical software output Apply </a:t>
            </a:r>
            <a:r>
              <a:rPr lang="en-US" dirty="0"/>
              <a:t>probability distributions to investigate questions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83555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Those who success have found their “why”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7620000" cy="4114800"/>
          </a:xfrm>
        </p:spPr>
        <p:txBody>
          <a:bodyPr/>
          <a:lstStyle/>
          <a:p>
            <a:r>
              <a:rPr lang="en-US" dirty="0" smtClean="0"/>
              <a:t>Before walking through the syllabus (“how” and “what”), students need to have a clear vision of why they are in this course.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743200"/>
            <a:ext cx="8339753" cy="400163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143000" y="6248400"/>
            <a:ext cx="678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hlinkClick r:id="rId4"/>
              </a:rPr>
              <a:t>Angela Duckworth: Grit/</a:t>
            </a:r>
            <a:r>
              <a:rPr lang="en-US" dirty="0" err="1">
                <a:hlinkClick r:id="rId4"/>
              </a:rPr>
              <a:t>Reslience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94462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Those who success have found their “why”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7620000" cy="4114800"/>
          </a:xfrm>
        </p:spPr>
        <p:txBody>
          <a:bodyPr/>
          <a:lstStyle/>
          <a:p>
            <a:r>
              <a:rPr lang="en-US" dirty="0" smtClean="0"/>
              <a:t>What this video, then take 1 minute to write a “why” statement: you reason for being here.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743200"/>
            <a:ext cx="8339753" cy="400163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236176" y="2177534"/>
            <a:ext cx="678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hlinkClick r:id="rId4"/>
              </a:rPr>
              <a:t>Angela Duckworth: Grit/</a:t>
            </a:r>
            <a:r>
              <a:rPr lang="en-US" dirty="0" err="1">
                <a:hlinkClick r:id="rId4"/>
              </a:rPr>
              <a:t>Reslience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71599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6800" y="4267200"/>
            <a:ext cx="4021628" cy="191800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Study Statistics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7391401" cy="4114800"/>
          </a:xfrm>
        </p:spPr>
        <p:txBody>
          <a:bodyPr/>
          <a:lstStyle/>
          <a:p>
            <a:pPr marL="0" indent="0">
              <a:buNone/>
            </a:pPr>
            <a:r>
              <a:rPr lang="en-US" sz="2000" b="1" dirty="0" smtClean="0"/>
              <a:t>Alma 32:27</a:t>
            </a:r>
            <a:endParaRPr lang="en-US" sz="2000" dirty="0" smtClean="0"/>
          </a:p>
          <a:p>
            <a:pPr marL="365760" lvl="1" indent="0">
              <a:buNone/>
            </a:pPr>
            <a:r>
              <a:rPr lang="en-US" sz="2000" dirty="0" smtClean="0"/>
              <a:t>But behold, if ye will awake and arouse your faculties, even to an experiment upon my words, and exercise a particle of faith, yea, even if ye can no more than desire to believe, let this desire work in you, even until ye believe in a manner that ye can give place for a portion of my words.</a:t>
            </a:r>
          </a:p>
          <a:p>
            <a:pPr marL="365760" lvl="1" indent="0">
              <a:buNone/>
            </a:pPr>
            <a:endParaRPr lang="en-US" sz="2000" b="1" dirty="0" smtClean="0"/>
          </a:p>
          <a:p>
            <a:pPr marL="0" indent="0">
              <a:buNone/>
            </a:pPr>
            <a:r>
              <a:rPr lang="en-US" sz="2000" b="1" dirty="0" smtClean="0"/>
              <a:t>Doctrine and Covenants 93:24</a:t>
            </a:r>
            <a:endParaRPr lang="en-US" sz="2000" dirty="0" smtClean="0"/>
          </a:p>
          <a:p>
            <a:pPr marL="457200" lvl="1" indent="0">
              <a:buNone/>
            </a:pPr>
            <a:r>
              <a:rPr lang="en-US" sz="2000" dirty="0" smtClean="0"/>
              <a:t>“And truth is knowledge of things as they are, and as they were, and as they are to come“</a:t>
            </a:r>
            <a:endParaRPr lang="en-US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838199" y="6248400"/>
            <a:ext cx="7391401" cy="46166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>
                <a:solidFill>
                  <a:schemeClr val="bg1"/>
                </a:solidFill>
                <a:latin typeface="Arial Black" panose="020B0A04020102020204" pitchFamily="34" charset="0"/>
              </a:rPr>
              <a:t>Develop as a disciple of Jesus Christ</a:t>
            </a:r>
          </a:p>
        </p:txBody>
      </p:sp>
    </p:spTree>
    <p:extLst>
      <p:ext uri="{BB962C8B-B14F-4D97-AF65-F5344CB8AC3E}">
        <p14:creationId xmlns:p14="http://schemas.microsoft.com/office/powerpoint/2010/main" val="7209341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Grit and Growth Mindset Lead to Success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47800"/>
            <a:ext cx="7391400" cy="4114800"/>
          </a:xfrm>
        </p:spPr>
        <p:txBody>
          <a:bodyPr/>
          <a:lstStyle/>
          <a:p>
            <a:r>
              <a:rPr lang="en-US" dirty="0" smtClean="0"/>
              <a:t>The grit Angela Duckworth talks about, is a behavior that those who have a growth mindset will demonstrate.</a:t>
            </a:r>
          </a:p>
          <a:p>
            <a:endParaRPr lang="en-US" dirty="0" smtClean="0"/>
          </a:p>
          <a:p>
            <a:r>
              <a:rPr lang="en-US" dirty="0" smtClean="0"/>
              <a:t>What this video, then answer the following questions:</a:t>
            </a:r>
            <a:endParaRPr lang="en-US" dirty="0"/>
          </a:p>
          <a:p>
            <a:pPr marL="0" indent="0">
              <a:buNone/>
            </a:pPr>
            <a:r>
              <a:rPr lang="en-US" dirty="0" smtClean="0">
                <a:hlinkClick r:id="rId3"/>
              </a:rPr>
              <a:t>https://www.youtube.com/watch?v=ELpfYCZa87g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What is neuroplasticity?</a:t>
            </a:r>
          </a:p>
          <a:p>
            <a:r>
              <a:rPr lang="en-US" dirty="0" smtClean="0"/>
              <a:t>How does neuroplasticity work?</a:t>
            </a:r>
          </a:p>
          <a:p>
            <a:r>
              <a:rPr lang="en-US" dirty="0" smtClean="0"/>
              <a:t>How can you “rewire” your brain?</a:t>
            </a:r>
          </a:p>
          <a:p>
            <a:r>
              <a:rPr lang="en-US" dirty="0" smtClean="0"/>
              <a:t>What is growth mindset?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6470199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FFD864706841F429944AA8AEC96A5F6" ma:contentTypeVersion="15" ma:contentTypeDescription="Create a new document." ma:contentTypeScope="" ma:versionID="891737474934674c41ef7f7571e0bad2">
  <xsd:schema xmlns:xsd="http://www.w3.org/2001/XMLSchema" xmlns:xs="http://www.w3.org/2001/XMLSchema" xmlns:p="http://schemas.microsoft.com/office/2006/metadata/properties" xmlns:ns3="56caf978-ed08-4319-8660-ea565c3c81d4" xmlns:ns4="1c0769b7-2dc5-4346-9277-bf71cefdc793" targetNamespace="http://schemas.microsoft.com/office/2006/metadata/properties" ma:root="true" ma:fieldsID="61db4bd95d89a763d23ec80c941d0edc" ns3:_="" ns4:_="">
    <xsd:import namespace="56caf978-ed08-4319-8660-ea565c3c81d4"/>
    <xsd:import namespace="1c0769b7-2dc5-4346-9277-bf71cefdc793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3:LastSharedByUser" minOccurs="0"/>
                <xsd:element ref="ns3:LastSharedByTim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EventHashCode" minOccurs="0"/>
                <xsd:element ref="ns4:MediaServiceGenerationTime" minOccurs="0"/>
                <xsd:element ref="ns4:MediaServiceAutoKeyPoints" minOccurs="0"/>
                <xsd:element ref="ns4:MediaServiceKeyPoints" minOccurs="0"/>
                <xsd:element ref="ns4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caf978-ed08-4319-8660-ea565c3c81d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  <xsd:element name="LastSharedByUser" ma:index="11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2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0769b7-2dc5-4346-9277-bf71cefdc79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5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6" nillable="true" ma:displayName="MediaServiceAutoTags" ma:internalName="MediaServiceAutoTags" ma:readOnly="true">
      <xsd:simpleType>
        <xsd:restriction base="dms:Text"/>
      </xsd:simpleType>
    </xsd:element>
    <xsd:element name="MediaServiceOCR" ma:index="17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276F322-A772-417E-8FD4-FF4D623FBB0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6caf978-ed08-4319-8660-ea565c3c81d4"/>
    <ds:schemaRef ds:uri="1c0769b7-2dc5-4346-9277-bf71cefdc79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B70DA98-AB5F-4525-8718-7321AC302BC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B4014A7-7228-46A2-A662-4961A4BEE626}">
  <ds:schemaRefs>
    <ds:schemaRef ds:uri="http://purl.org/dc/elements/1.1/"/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1c0769b7-2dc5-4346-9277-bf71cefdc793"/>
    <ds:schemaRef ds:uri="http://purl.org/dc/dcmitype/"/>
    <ds:schemaRef ds:uri="56caf978-ed08-4319-8660-ea565c3c81d4"/>
    <ds:schemaRef ds:uri="http://schemas.microsoft.com/office/2006/metadata/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4856</TotalTime>
  <Words>612</Words>
  <Application>Microsoft Office PowerPoint</Application>
  <PresentationFormat>On-screen Show (4:3)</PresentationFormat>
  <Paragraphs>79</Paragraphs>
  <Slides>11</Slides>
  <Notes>11</Notes>
  <HiddenSlides>1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ＭＳ Ｐゴシック</vt:lpstr>
      <vt:lpstr>Times</vt:lpstr>
      <vt:lpstr>Calibri</vt:lpstr>
      <vt:lpstr>Blank Presentation</vt:lpstr>
      <vt:lpstr>PowerPoint Presentation</vt:lpstr>
      <vt:lpstr>Suggest slides</vt:lpstr>
      <vt:lpstr>Overview</vt:lpstr>
      <vt:lpstr>Overview</vt:lpstr>
      <vt:lpstr>Course Promise</vt:lpstr>
      <vt:lpstr>Those who success have found their “why”</vt:lpstr>
      <vt:lpstr>Those who success have found their “why”</vt:lpstr>
      <vt:lpstr>Why Study Statistics</vt:lpstr>
      <vt:lpstr>Grit and Growth Mindset Lead to Success</vt:lpstr>
      <vt:lpstr>You Can Do This</vt:lpstr>
      <vt:lpstr>Overview</vt:lpstr>
    </vt:vector>
  </TitlesOfParts>
  <Company>BYU-Idaho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rdcromar</dc:creator>
  <cp:lastModifiedBy>Palmer, David</cp:lastModifiedBy>
  <cp:revision>194</cp:revision>
  <dcterms:created xsi:type="dcterms:W3CDTF">2008-09-08T20:31:32Z</dcterms:created>
  <dcterms:modified xsi:type="dcterms:W3CDTF">2019-11-08T23:40:47Z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0x0101000FFD864706841F429944AA8AEC96A5F6</vt:lpwstr>
  </property>
</Properties>
</file>